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6" r:id="rId5"/>
    <p:sldId id="257" r:id="rId6"/>
    <p:sldId id="260" r:id="rId7"/>
    <p:sldId id="274" r:id="rId8"/>
    <p:sldId id="284" r:id="rId9"/>
    <p:sldId id="290" r:id="rId10"/>
    <p:sldId id="299" r:id="rId11"/>
    <p:sldId id="295" r:id="rId12"/>
    <p:sldId id="298" r:id="rId13"/>
    <p:sldId id="297" r:id="rId14"/>
    <p:sldId id="296" r:id="rId15"/>
    <p:sldId id="266" r:id="rId16"/>
    <p:sldId id="288" r:id="rId17"/>
    <p:sldId id="289" r:id="rId18"/>
    <p:sldId id="294" r:id="rId19"/>
    <p:sldId id="273" r:id="rId20"/>
    <p:sldId id="293" r:id="rId21"/>
    <p:sldId id="292" r:id="rId22"/>
    <p:sldId id="270" r:id="rId23"/>
    <p:sldId id="279" r:id="rId24"/>
    <p:sldId id="286" r:id="rId25"/>
    <p:sldId id="275" r:id="rId26"/>
    <p:sldId id="262" r:id="rId27"/>
    <p:sldId id="263" r:id="rId28"/>
    <p:sldId id="280" r:id="rId29"/>
    <p:sldId id="264" r:id="rId30"/>
    <p:sldId id="267" r:id="rId31"/>
    <p:sldId id="261" r:id="rId3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9"/>
            <p14:sldId id="295"/>
            <p14:sldId id="298"/>
            <p14:sldId id="297"/>
            <p14:sldId id="296"/>
            <p14:sldId id="266"/>
            <p14:sldId id="288"/>
            <p14:sldId id="289"/>
            <p14:sldId id="294"/>
            <p14:sldId id="273"/>
            <p14:sldId id="293"/>
            <p14:sldId id="292"/>
            <p14:sldId id="270"/>
            <p14:sldId id="279"/>
            <p14:sldId id="286"/>
            <p14:sldId id="275"/>
            <p14:sldId id="262"/>
            <p14:sldId id="263"/>
            <p14:sldId id="280"/>
            <p14:sldId id="264"/>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varScale="1">
        <p:scale>
          <a:sx n="97" d="100"/>
          <a:sy n="97" d="100"/>
        </p:scale>
        <p:origin x="1868" y="56"/>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2026/1/13</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導電率の測定です。</a:t>
            </a:r>
            <a:endParaRPr kumimoji="1" lang="en-US" altLang="ja-JP" dirty="0"/>
          </a:p>
          <a:p>
            <a:endParaRPr kumimoji="1" lang="en-US" altLang="ja-JP" dirty="0"/>
          </a:p>
          <a:p>
            <a:r>
              <a:rPr kumimoji="1" lang="ja-JP" altLang="en-US" dirty="0"/>
              <a:t>この実効導電率は表面粗さによる損失を導電率に含めたもので，</a:t>
            </a:r>
            <a:br>
              <a:rPr kumimoji="1" lang="en-US" altLang="ja-JP" dirty="0"/>
            </a:br>
            <a:r>
              <a:rPr kumimoji="1" lang="ja-JP" altLang="en-US" dirty="0"/>
              <a:t>実効導電率は周波数が高くなるほど低くなっている。表面粗さの影響が出ていると考えられる。</a:t>
            </a:r>
          </a:p>
        </p:txBody>
      </p:sp>
    </p:spTree>
    <p:extLst>
      <p:ext uri="{BB962C8B-B14F-4D97-AF65-F5344CB8AC3E}">
        <p14:creationId xmlns:p14="http://schemas.microsoft.com/office/powerpoint/2010/main" val="178630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研究の背景について説明します。 </a:t>
            </a:r>
          </a:p>
          <a:p>
            <a:r>
              <a:rPr lang="ja-JP" altLang="en-US" dirty="0"/>
              <a:t>これからの社会では、</a:t>
            </a:r>
            <a:r>
              <a:rPr lang="en-US" altLang="ja-JP" dirty="0"/>
              <a:t>AI</a:t>
            </a:r>
            <a:r>
              <a:rPr lang="ja-JP" altLang="en-US" dirty="0"/>
              <a:t>や</a:t>
            </a:r>
            <a:r>
              <a:rPr lang="en-US" altLang="ja-JP" dirty="0"/>
              <a:t>6G</a:t>
            </a:r>
            <a:r>
              <a:rPr lang="ja-JP" altLang="en-US" dirty="0"/>
              <a:t>の発展に伴って、大量のデータを処理するためにサーバやデータセンターで</a:t>
            </a:r>
            <a:r>
              <a:rPr lang="en-US" altLang="ja-JP" b="1" dirty="0"/>
              <a:t>100GHz</a:t>
            </a:r>
            <a:r>
              <a:rPr lang="ja-JP" altLang="en-US" b="1" dirty="0"/>
              <a:t>級の通信</a:t>
            </a:r>
            <a:r>
              <a:rPr lang="ja-JP" altLang="en-US" dirty="0"/>
              <a:t>が必要になります。</a:t>
            </a:r>
            <a:endParaRPr lang="en-US" altLang="ja-JP" dirty="0"/>
          </a:p>
          <a:p>
            <a:r>
              <a:rPr lang="ja-JP" altLang="en-US" dirty="0"/>
              <a:t>周波数が高くなると、基板での損失が大きな問題になります。</a:t>
            </a:r>
            <a:endParaRPr lang="en-US" altLang="ja-JP" dirty="0"/>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損失は主に基盤材料自体での「誘電損失」と表皮効果による「導体損失」があります。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誘電損失の研究は進んでいますが、導体損失、特に表皮効果や表面粗さの影響については、評価が十分ではありません。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本研究の目的は、</a:t>
            </a:r>
            <a:r>
              <a:rPr lang="ja-JP" altLang="en-US" b="1" dirty="0"/>
              <a:t>表面粗さが電気伝導性に与える影響を明らかにすること</a:t>
            </a:r>
            <a:r>
              <a:rPr lang="ja-JP" altLang="en-US" dirty="0"/>
              <a:t>です。</a:t>
            </a:r>
            <a:br>
              <a:rPr lang="ja-JP" altLang="en-US" dirty="0"/>
            </a:br>
            <a:r>
              <a:rPr lang="ja-JP" altLang="en-US" dirty="0"/>
              <a:t>その評価には、導電率の評価が必要です。</a:t>
            </a:r>
            <a:br>
              <a:rPr lang="ja-JP" altLang="en-US" dirty="0"/>
            </a:br>
            <a:r>
              <a:rPr lang="ja-JP" altLang="en-US" dirty="0"/>
              <a:t>手順として、まず標準試料で基板の誘電損失を求め、次に評価したい試料を測定し、導体損失を算出します。</a:t>
            </a:r>
            <a:br>
              <a:rPr lang="ja-JP" altLang="en-US" dirty="0"/>
            </a:br>
            <a:endParaRPr lang="ja-JP" altLang="en-US" dirty="0"/>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今回の測定対象の基板材料は</a:t>
            </a:r>
            <a:br>
              <a:rPr lang="ja-JP" altLang="en-US" dirty="0"/>
            </a:br>
            <a:r>
              <a:rPr lang="en-US" altLang="ja-JP" b="1" dirty="0"/>
              <a:t>MEGTRON6</a:t>
            </a:r>
            <a:r>
              <a:rPr lang="ja-JP" altLang="en-US" b="0" dirty="0"/>
              <a:t>という低損失材料で</a:t>
            </a:r>
            <a:r>
              <a:rPr lang="ja-JP" altLang="en-US" dirty="0"/>
              <a:t>、高速通信機器に用いられます。</a:t>
            </a:r>
            <a:br>
              <a:rPr lang="ja-JP" altLang="en-US" dirty="0"/>
            </a:br>
            <a:r>
              <a:rPr lang="ja-JP" altLang="en-US" dirty="0"/>
              <a:t>今後の高周波通信では、</a:t>
            </a:r>
            <a:r>
              <a:rPr lang="en-US" altLang="ja-JP" dirty="0"/>
              <a:t>MEGTRON6</a:t>
            </a:r>
            <a:r>
              <a:rPr lang="ja-JP" altLang="en-US" dirty="0"/>
              <a:t>のような高性能基板の特性を正確に評価し、設計やシミュレーションに活用することが不可欠です。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こちらに複素誘電率の代表的な測定法を示しました。</a:t>
            </a:r>
            <a:br>
              <a:rPr lang="ja-JP" altLang="en-US" dirty="0"/>
            </a:br>
            <a:r>
              <a:rPr lang="ja-JP" altLang="en-US" dirty="0"/>
              <a:t>今回測定対象とする</a:t>
            </a:r>
            <a:r>
              <a:rPr lang="en-US" altLang="ja-JP" dirty="0"/>
              <a:t>MEGTRON6</a:t>
            </a:r>
            <a:r>
              <a:rPr lang="ja-JP" altLang="en-US" dirty="0"/>
              <a:t>は</a:t>
            </a:r>
            <a:r>
              <a:rPr lang="ja-JP" altLang="en-US" b="1" dirty="0"/>
              <a:t>高周波帯で低損失材料</a:t>
            </a:r>
            <a:r>
              <a:rPr lang="ja-JP" altLang="en-US" b="0" dirty="0"/>
              <a:t>なので，</a:t>
            </a:r>
            <a:r>
              <a:rPr lang="ja-JP" altLang="en-US" dirty="0"/>
              <a:t>この測定に適した手法がこの共振法で</a:t>
            </a:r>
            <a:r>
              <a:rPr lang="en-US" altLang="ja-JP" dirty="0"/>
              <a:t>BCDR</a:t>
            </a:r>
            <a:r>
              <a:rPr lang="ja-JP" altLang="en-US" dirty="0"/>
              <a:t>法です。</a:t>
            </a:r>
            <a:br>
              <a:rPr lang="ja-JP" altLang="en-US" dirty="0"/>
            </a:br>
            <a:r>
              <a:rPr lang="en-US" altLang="ja-JP" dirty="0"/>
              <a:t>BCDR</a:t>
            </a:r>
            <a:r>
              <a:rPr lang="ja-JP" altLang="en-US" dirty="0"/>
              <a:t>法は誘電率だけでなく、導電率の測定も可能です。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572610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ここから実験結果を紹介していきます。</a:t>
            </a:r>
            <a:br>
              <a:rPr kumimoji="1" lang="en-US" altLang="ja-JP" dirty="0"/>
            </a:br>
            <a:r>
              <a:rPr kumimoji="1" lang="en-US" altLang="ja-JP" dirty="0"/>
              <a:t>S</a:t>
            </a:r>
            <a:r>
              <a:rPr kumimoji="1" lang="ja-JP" altLang="en-US" dirty="0"/>
              <a:t>パラメータの測定結果で，この結果から各値を算出します。</a:t>
            </a:r>
            <a:br>
              <a:rPr kumimoji="1" lang="en-US" altLang="ja-JP" dirty="0"/>
            </a:br>
            <a:r>
              <a:rPr kumimoji="1" lang="ja-JP" altLang="en-US" dirty="0"/>
              <a:t>共振周波数周りを細かく測定しています。</a:t>
            </a:r>
          </a:p>
        </p:txBody>
      </p:sp>
    </p:spTree>
    <p:extLst>
      <p:ext uri="{BB962C8B-B14F-4D97-AF65-F5344CB8AC3E}">
        <p14:creationId xmlns:p14="http://schemas.microsoft.com/office/powerpoint/2010/main" val="43719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誘電率はある程度一定の値になった。</a:t>
            </a:r>
            <a:endParaRPr kumimoji="1" lang="en-US" altLang="ja-JP" dirty="0"/>
          </a:p>
          <a:p>
            <a:r>
              <a:rPr kumimoji="1" lang="ja-JP" altLang="en-US" dirty="0"/>
              <a:t>誘電損失は周波数が上がると上昇している。特定の周波数帯だけ外れた値になっているのは，</a:t>
            </a:r>
            <a:r>
              <a:rPr kumimoji="1" lang="en-US" altLang="ja-JP" dirty="0"/>
              <a:t>BCDR</a:t>
            </a:r>
            <a:r>
              <a:rPr kumimoji="1" lang="ja-JP" altLang="en-US" dirty="0"/>
              <a:t>の特性でこうなる。</a:t>
            </a:r>
          </a:p>
        </p:txBody>
      </p:sp>
    </p:spTree>
    <p:extLst>
      <p:ext uri="{BB962C8B-B14F-4D97-AF65-F5344CB8AC3E}">
        <p14:creationId xmlns:p14="http://schemas.microsoft.com/office/powerpoint/2010/main" val="1077226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2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0.svg"/></Relationships>
</file>

<file path=ppt/slides/_rels/slide26.xml.rels><?xml version="1.0" encoding="UTF-8" standalone="yes"?>
<Relationships xmlns="http://schemas.openxmlformats.org/package/2006/relationships"><Relationship Id="rId8" Type="http://schemas.openxmlformats.org/officeDocument/2006/relationships/image" Target="../media/image56.emf"/><Relationship Id="rId7" Type="http://schemas.openxmlformats.org/officeDocument/2006/relationships/image" Target="../media/image55.png"/><Relationship Id="rId12"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emf"/><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20.png"/><Relationship Id="rId5" Type="http://schemas.openxmlformats.org/officeDocument/2006/relationships/image" Target="../media/image11.png"/><Relationship Id="rId10" Type="http://schemas.openxmlformats.org/officeDocument/2006/relationships/image" Target="../media/image15.emf"/><Relationship Id="rId4" Type="http://schemas.openxmlformats.org/officeDocument/2006/relationships/image" Target="../media/image110.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773744" y="5395519"/>
            <a:ext cx="490859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実効導電率は周波数が高くなるほど低い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表面粗さ，表皮効果の影響が出ている</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997643" y="356383"/>
            <a:ext cx="6777566"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44039"/>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739896" y="5395519"/>
            <a:ext cx="7664208" cy="750975"/>
          </a:xfrm>
          <a:prstGeom prst="rect">
            <a:avLst/>
          </a:prstGeom>
          <a:noFill/>
        </p:spPr>
        <p:txBody>
          <a:bodyPr wrap="square">
            <a:spAutoFit/>
          </a:bodyPr>
          <a:lstStyle/>
          <a:p>
            <a:pPr>
              <a:lnSpc>
                <a:spcPct val="107000"/>
              </a:lnSpc>
              <a:spcAft>
                <a:spcPts val="800"/>
              </a:spcAft>
            </a:pPr>
            <a:r>
              <a:rPr lang="ja-JP" altLang="en-US" sz="2000" kern="100" dirty="0">
                <a:effectLst/>
                <a:latin typeface="+mn-ea"/>
                <a:cs typeface="Times New Roman" panose="02020603050405020304" pitchFamily="18" charset="0"/>
              </a:rPr>
              <a:t>誘電率と導電率から算出した減衰定数</a:t>
            </a:r>
            <a:br>
              <a:rPr lang="en-US" altLang="ja-JP" sz="2000" kern="100" dirty="0">
                <a:effectLst/>
                <a:latin typeface="+mn-ea"/>
                <a:cs typeface="Times New Roman" panose="02020603050405020304" pitchFamily="18" charset="0"/>
              </a:rPr>
            </a:br>
            <a:r>
              <a:rPr lang="ja-JP" altLang="en-US" sz="2000" kern="100" dirty="0">
                <a:latin typeface="+mn-ea"/>
                <a:cs typeface="Times New Roman" panose="02020603050405020304" pitchFamily="18" charset="0"/>
              </a:rPr>
              <a:t>実効導電率と導電率から求めたものは大きく違う。</a:t>
            </a:r>
            <a:endParaRPr lang="en-US" altLang="ja-JP" sz="2000" kern="100" dirty="0">
              <a:effectLst/>
              <a:latin typeface="+mn-ea"/>
              <a:cs typeface="Times New Roman" panose="02020603050405020304" pitchFamily="18" charset="0"/>
            </a:endParaRPr>
          </a:p>
        </p:txBody>
      </p:sp>
      <p:pic>
        <p:nvPicPr>
          <p:cNvPr id="5" name="グラフィックス 4">
            <a:extLst>
              <a:ext uri="{FF2B5EF4-FFF2-40B4-BE49-F238E27FC236}">
                <a16:creationId xmlns:a16="http://schemas.microsoft.com/office/drawing/2014/main" id="{AB41859B-D0E8-030A-4A66-C26F10B7B802}"/>
              </a:ext>
            </a:extLst>
          </p:cNvPr>
          <p:cNvPicPr>
            <a:picLocks noChangeAspect="1"/>
          </p:cNvPicPr>
          <p:nvPr/>
        </p:nvPicPr>
        <p:blipFill>
          <a:blip r:embed="rId5">
            <a:extLst>
              <a:ext uri="{96DAC541-7B7A-43D3-8B79-37D633B846F1}">
                <asvg:svgBlip xmlns:asvg="http://schemas.microsoft.com/office/drawing/2016/SVG/main" r:embed="rId6"/>
              </a:ext>
            </a:extLst>
          </a:blip>
          <a:srcRect l="4718" r="4718"/>
          <a:stretch/>
        </p:blipFill>
        <p:spPr>
          <a:xfrm>
            <a:off x="-1374557" y="1953850"/>
            <a:ext cx="3766319" cy="2720651"/>
          </a:xfrm>
          <a:prstGeom prst="rect">
            <a:avLst/>
          </a:prstGeom>
        </p:spPr>
      </p:pic>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r>
              <a:rPr kumimoji="1" lang="ja-JP" altLang="en-US" sz="2000" dirty="0"/>
              <a:t>表面粗さの評価のために導電率の測定をした。</a:t>
            </a:r>
            <a:endParaRPr kumimoji="1" lang="en-US" altLang="ja-JP" sz="2000" dirty="0"/>
          </a:p>
          <a:p>
            <a:r>
              <a:rPr kumimoji="1" lang="ja-JP" altLang="en-US" sz="2000" dirty="0"/>
              <a:t>今回は導電率測定をし，減衰定数の算出をした。</a:t>
            </a:r>
            <a:endParaRPr lang="en-US" altLang="ja-JP" sz="2000" dirty="0"/>
          </a:p>
          <a:p>
            <a:endParaRPr lang="en-US" altLang="ja-JP" sz="2000" dirty="0"/>
          </a:p>
          <a:p>
            <a:r>
              <a:rPr kumimoji="1" lang="en-US" altLang="ja-JP" sz="2000" dirty="0"/>
              <a:t>MEGTRON6</a:t>
            </a:r>
            <a:r>
              <a:rPr kumimoji="1" lang="ja-JP" altLang="en-US" sz="2000" dirty="0"/>
              <a:t>基板で導電率を測定することができた。</a:t>
            </a:r>
            <a:endParaRPr kumimoji="1" lang="en-US" altLang="ja-JP" sz="2000" dirty="0"/>
          </a:p>
          <a:p>
            <a:r>
              <a:rPr lang="ja-JP" altLang="en-US" sz="2000" dirty="0"/>
              <a:t>導電率から減衰定数の算出をして，</a:t>
            </a:r>
            <a:br>
              <a:rPr lang="en-US" altLang="ja-JP" sz="2000" dirty="0"/>
            </a:br>
            <a:r>
              <a:rPr lang="ja-JP" altLang="en-US" sz="2000" dirty="0"/>
              <a:t>高周波において導体損失には表皮効果の影響で損失が増大することがわかった。</a:t>
            </a:r>
            <a:endParaRPr kumimoji="1" lang="en-US" altLang="ja-JP" sz="2000" dirty="0"/>
          </a:p>
          <a:p>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これからの社会</a:t>
            </a:r>
            <a:r>
              <a:rPr lang="en-US" altLang="ja-JP" sz="2000" dirty="0"/>
              <a:t>(AI,5G/6G)</a:t>
            </a:r>
            <a:r>
              <a:rPr lang="ja-JP" altLang="en-US" sz="2000" dirty="0"/>
              <a:t>を支えるのは高周波技術。</a:t>
            </a:r>
            <a:endParaRPr lang="en-US" altLang="ja-JP" sz="2000" dirty="0"/>
          </a:p>
          <a:p>
            <a:r>
              <a:rPr lang="ja-JP" altLang="en-US" sz="2000" dirty="0"/>
              <a:t>データセンター内等のハードウェアでは、とても高い周波数（</a:t>
            </a:r>
            <a:r>
              <a:rPr lang="en-US" altLang="ja-JP" sz="2000" dirty="0"/>
              <a:t>100 GHz</a:t>
            </a:r>
            <a:r>
              <a:rPr lang="ja-JP" altLang="en-US" sz="2000" dirty="0"/>
              <a:t>）での通信が必要になる。</a:t>
            </a:r>
            <a:endParaRPr lang="en-US" altLang="ja-JP" sz="2000" dirty="0"/>
          </a:p>
          <a:p>
            <a:r>
              <a:rPr lang="ja-JP" altLang="en-US" sz="2000" dirty="0"/>
              <a:t>高周波で基板での損失が大きくなる。</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ja-JP" altLang="en-US" dirty="0">
                <a:solidFill>
                  <a:schemeClr val="bg1">
                    <a:lumMod val="50000"/>
                  </a:schemeClr>
                </a:solidFill>
              </a:rPr>
              <a:t>平衡</a:t>
            </a:r>
            <a:r>
              <a:rPr kumimoji="1" lang="ja-JP" altLang="en-US" dirty="0">
                <a:solidFill>
                  <a:schemeClr val="bg1">
                    <a:lumMod val="50000"/>
                  </a:schemeClr>
                </a:solidFill>
              </a:rPr>
              <a:t>円板共振器法（</a:t>
            </a:r>
            <a:r>
              <a:rPr kumimoji="1" lang="en-US" altLang="ja-JP" dirty="0">
                <a:solidFill>
                  <a:schemeClr val="bg1">
                    <a:lumMod val="50000"/>
                  </a:schemeClr>
                </a:solidFill>
              </a:rPr>
              <a:t>BCDR</a:t>
            </a:r>
            <a:r>
              <a:rPr kumimoji="1" lang="ja-JP" altLang="en-US" dirty="0">
                <a:solidFill>
                  <a:schemeClr val="bg1">
                    <a:lumMod val="50000"/>
                  </a:schemeClr>
                </a:solidFill>
              </a:rPr>
              <a:t>法）による</a:t>
            </a:r>
            <a:r>
              <a:rPr lang="ja-JP" altLang="en-US" dirty="0">
                <a:solidFill>
                  <a:schemeClr val="bg1">
                    <a:lumMod val="50000"/>
                  </a:schemeClr>
                </a:solidFill>
              </a:rPr>
              <a:t>誘電率の</a:t>
            </a:r>
            <a:r>
              <a:rPr kumimoji="1" lang="ja-JP" altLang="en-US" dirty="0">
                <a:solidFill>
                  <a:schemeClr val="bg1">
                    <a:lumMod val="50000"/>
                  </a:schemeClr>
                </a:solidFill>
              </a:rPr>
              <a:t>測定。</a:t>
            </a:r>
            <a:endParaRPr kumimoji="1" lang="en-US" altLang="ja-JP" dirty="0">
              <a:solidFill>
                <a:schemeClr val="bg1">
                  <a:lumMod val="50000"/>
                </a:schemeClr>
              </a:solidFill>
            </a:endParaRPr>
          </a:p>
          <a:p>
            <a:r>
              <a:rPr lang="ja-JP" altLang="en-US" dirty="0">
                <a:solidFill>
                  <a:schemeClr val="bg1">
                    <a:lumMod val="50000"/>
                  </a:schemeClr>
                </a:solidFill>
              </a:rPr>
              <a:t>導電率測定のため誘電率の測定を行う。</a:t>
            </a:r>
          </a:p>
          <a:p>
            <a:r>
              <a:rPr kumimoji="1" lang="ja-JP" altLang="en-US" dirty="0"/>
              <a:t>導電率測定</a:t>
            </a:r>
            <a:endParaRPr kumimoji="1" lang="en-US" altLang="ja-JP" dirty="0"/>
          </a:p>
          <a:p>
            <a:r>
              <a:rPr lang="ja-JP" altLang="en-US" dirty="0"/>
              <a:t>減衰定数の算出</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33247"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標準試料の測定</a:t>
            </a: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438316"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誘電損失の算出</a:t>
            </a: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43385"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評価試料の測定</a:t>
            </a: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248454" y="5025977"/>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導体損失の算出</a:t>
            </a: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05247"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stCxn id="7" idx="3"/>
            <a:endCxn id="9" idx="1"/>
          </p:cNvCxnSpPr>
          <p:nvPr/>
        </p:nvCxnSpPr>
        <p:spPr>
          <a:xfrm>
            <a:off x="4310316"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stCxn id="9" idx="3"/>
            <a:endCxn id="10" idx="1"/>
          </p:cNvCxnSpPr>
          <p:nvPr/>
        </p:nvCxnSpPr>
        <p:spPr>
          <a:xfrm>
            <a:off x="6715385" y="5295977"/>
            <a:ext cx="53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03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40042975"/>
              </p:ext>
            </p:extLst>
          </p:nvPr>
        </p:nvGraphicFramePr>
        <p:xfrm>
          <a:off x="297543" y="1329280"/>
          <a:ext cx="8548915" cy="3643623"/>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595754">
                <a:tc>
                  <a:txBody>
                    <a:bodyPr/>
                    <a:lstStyle/>
                    <a:p>
                      <a:pPr algn="ctr" fontAlgn="ctr"/>
                      <a:r>
                        <a:rPr lang="en-US" sz="2000" u="none" strike="noStrike">
                          <a:solidFill>
                            <a:schemeClr val="bg1">
                              <a:lumMod val="65000"/>
                            </a:schemeClr>
                          </a:solidFill>
                          <a:effectLst/>
                          <a:latin typeface="+mn-ea"/>
                          <a:ea typeface="+mn-ea"/>
                        </a:rPr>
                        <a:t>L-6504C2</a:t>
                      </a:r>
                    </a:p>
                    <a:p>
                      <a:pPr algn="ctr" fontAlgn="ctr"/>
                      <a:r>
                        <a:rPr lang="en-US" sz="2000" b="0" i="0" u="none" strike="noStrike">
                          <a:solidFill>
                            <a:schemeClr val="bg1">
                              <a:lumMod val="65000"/>
                            </a:schemeClr>
                          </a:solidFill>
                          <a:effectLst/>
                          <a:latin typeface="+mn-ea"/>
                          <a:ea typeface="+mn-ea"/>
                        </a:rPr>
                        <a:t>(FR-4)</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2000" u="none" strike="noStrike">
                          <a:solidFill>
                            <a:schemeClr val="bg1">
                              <a:lumMod val="65000"/>
                            </a:schemeClr>
                          </a:solidFill>
                          <a:effectLst/>
                          <a:latin typeface="+mn-ea"/>
                          <a:ea typeface="+mn-ea"/>
                        </a:rPr>
                        <a:t>東芝ケミカル</a:t>
                      </a:r>
                      <a:endParaRPr lang="ja-JP" alt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solidFill>
                            <a:schemeClr val="bg1">
                              <a:lumMod val="65000"/>
                            </a:schemeClr>
                          </a:solidFill>
                          <a:effectLst/>
                          <a:latin typeface="+mn-ea"/>
                          <a:ea typeface="+mn-ea"/>
                        </a:rPr>
                        <a:t>0.3mm</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2000" b="0" i="0" u="none" strike="noStrike" dirty="0">
                          <a:solidFill>
                            <a:schemeClr val="bg1">
                              <a:lumMod val="65000"/>
                            </a:schemeClr>
                          </a:solidFill>
                          <a:effectLst/>
                          <a:latin typeface="+mn-ea"/>
                          <a:ea typeface="+mn-ea"/>
                        </a:rPr>
                        <a:t>高耐久性、高熱伝導性、低価格であり、</a:t>
                      </a:r>
                      <a:r>
                        <a:rPr lang="en-US" altLang="ja-JP" sz="2000" b="0" i="0" u="none" strike="noStrike" dirty="0">
                          <a:solidFill>
                            <a:schemeClr val="bg1">
                              <a:lumMod val="65000"/>
                            </a:schemeClr>
                          </a:solidFill>
                          <a:effectLst/>
                          <a:latin typeface="+mn-ea"/>
                          <a:ea typeface="+mn-ea"/>
                        </a:rPr>
                        <a:t>1GHz</a:t>
                      </a:r>
                      <a:r>
                        <a:rPr lang="ja-JP" altLang="en-US" sz="2000" b="0" i="0" u="none" strike="noStrike" dirty="0">
                          <a:solidFill>
                            <a:schemeClr val="bg1">
                              <a:lumMod val="65000"/>
                            </a:schemeClr>
                          </a:solidFill>
                          <a:effectLst/>
                          <a:latin typeface="+mn-ea"/>
                          <a:ea typeface="+mn-ea"/>
                        </a:rPr>
                        <a:t>以下の帯域でよく使われる。</a:t>
                      </a:r>
                      <a:endParaRPr lang="en-US" sz="20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788757" y="5118567"/>
            <a:ext cx="7566486" cy="1200329"/>
          </a:xfrm>
          <a:prstGeom prst="rect">
            <a:avLst/>
          </a:prstGeom>
          <a:noFill/>
        </p:spPr>
        <p:txBody>
          <a:bodyPr wrap="square" rtlCol="0">
            <a:spAutoFit/>
          </a:bodyPr>
          <a:lstStyle/>
          <a:p>
            <a:pPr algn="l"/>
            <a:r>
              <a:rPr lang="en-US" altLang="ja-JP" dirty="0">
                <a:latin typeface="メイリオ" panose="020B0604030504040204" pitchFamily="50" charset="-128"/>
                <a:ea typeface="メイリオ" panose="020B0604030504040204" pitchFamily="50" charset="-128"/>
              </a:rPr>
              <a:t>MEGTRON</a:t>
            </a:r>
            <a:r>
              <a:rPr lang="ja-JP" altLang="en-US" dirty="0">
                <a:latin typeface="メイリオ" panose="020B0604030504040204" pitchFamily="50" charset="-128"/>
                <a:ea typeface="メイリオ" panose="020B0604030504040204" pitchFamily="50" charset="-128"/>
              </a:rPr>
              <a:t>６ 高周波帯でも低損失な材料で，</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サーバやデータセンタなどで使用されていく。</a:t>
            </a:r>
            <a:endParaRPr lang="en-US" altLang="ja-JP" dirty="0">
              <a:latin typeface="メイリオ" panose="020B0604030504040204" pitchFamily="50" charset="-128"/>
              <a:ea typeface="メイリオ" panose="020B0604030504040204" pitchFamily="50" charset="-128"/>
            </a:endParaRPr>
          </a:p>
          <a:p>
            <a:pPr algn="l"/>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のような低損失材料の評価が必要</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MEGTRON6</a:t>
            </a:r>
            <a:r>
              <a:rPr lang="ja-JP" altLang="en-US" dirty="0">
                <a:latin typeface="メイリオ" panose="020B0604030504040204" pitchFamily="50" charset="-128"/>
                <a:ea typeface="メイリオ" panose="020B0604030504040204" pitchFamily="50" charset="-128"/>
              </a:rPr>
              <a:t>を測定</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共振法，</a:t>
            </a:r>
            <a:r>
              <a:rPr kumimoji="1" lang="en-US" altLang="ja-JP" dirty="0">
                <a:latin typeface="メイリオ" panose="020B0604030504040204" pitchFamily="50" charset="-128"/>
                <a:ea typeface="メイリオ" panose="020B0604030504040204" pitchFamily="50" charset="-128"/>
              </a:rPr>
              <a:t>BCDR</a:t>
            </a:r>
            <a:r>
              <a:rPr kumimoji="1" lang="ja-JP" altLang="en-US" dirty="0">
                <a:latin typeface="メイリオ" panose="020B0604030504040204" pitchFamily="50" charset="-128"/>
                <a:ea typeface="メイリオ" panose="020B0604030504040204" pitchFamily="50" charset="-128"/>
              </a:rPr>
              <a:t>が今回の材料，誘電率，導電率測定に適している</a:t>
            </a: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499D7CEA-2EDE-A688-C2A0-6D8072055ABC}"/>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1F395B10-9690-1FF0-853E-1DD908E95C07}"/>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0DB2507-BA3A-3FF7-7EE5-1ED88864EBFB}"/>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01211ED-0C93-6D6F-F603-03659593A3B4}"/>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B3F39946-589A-B22A-48C5-375511ABA0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2853BBEE-CFBC-12CF-1B67-7930077998E0}"/>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2708465-BD1F-87E7-E573-3A2661F14D1A}"/>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8FE3FE03-7467-0C00-23F2-CD8BF784FCC3}"/>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D1136FEA-CE08-C6C9-FBF9-8257D4FDEE0C}"/>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AD0A73AF-CC9C-92A9-BE95-4E0702E5BC7F}"/>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466ADD9D-BE02-9729-DA5C-4487A5A6E7F3}"/>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E18BA3A-8147-37B5-F810-A77AA1502744}"/>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A774ABCA-E92E-D6AB-3D3A-68EDD80BD89D}"/>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C694673-6596-01EA-3DC0-4C136E64D9AD}"/>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DCF3B812-64D7-B4B3-7FC1-603C941FE08F}"/>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CBB06BA3-C4F7-9C7C-691A-560929C15674}"/>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EB6FC59F-F7FC-9D9C-0EF9-F6EEDD48B98D}"/>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08A0AA7F-0D4A-64A8-DF1A-164B6441D8E9}"/>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9843A295-DD2D-1B41-8404-662D46BAC3A3}"/>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05449A1E-75C4-8929-5CD4-F604EB013CAE}"/>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7A19D7F-AC48-5063-3F6E-E5AECB600BF4}"/>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CBCF5594-DBE1-4983-87A2-E27F89BA4075}"/>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0F53067F-6BF3-36F3-FCAC-A34E59CC17D4}"/>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E2F4D6C-7903-A257-8DB7-6F57C72DFA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2F1765FA-C57D-0713-4677-ECEA23FBFD61}"/>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B24F4D76-3826-570E-1580-0DA38D4883A1}"/>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B96FB505-21A5-3419-57F0-6A470F17B176}"/>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98AA9A40-90ED-EC0F-0F90-98F9D5EA91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F24A940-F251-8BA9-CE49-6FE8D37A4428}"/>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EAD58549-A521-CA5C-C981-4C8FFD9BB7E1}"/>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98D8980A-75C5-F5B1-F804-49AAA3EFECFB}"/>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41C2C599-D1E8-A67B-191B-5F9B64922AD6}"/>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B1DD6D7B-16A0-717D-5FC1-10EE9DA3FE2E}"/>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FA79BB36-AC4B-7230-4031-3412986C812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47AC00A5-6330-859A-0E1D-4A07B63CEF04}"/>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3FAA4DE4-B482-FC35-54C6-135D93737DAC}"/>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18732545-100A-82DB-F4A2-44CB21F65376}"/>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4CA58BE3-E223-A8A9-DBC1-6668C911B580}"/>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5BA75E2C-87A7-8312-403D-7078C5D9E8B0}"/>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B6878756-2587-0471-DD47-A6AC3416EFC8}"/>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4DC65750-9A86-B872-FA82-E6F926F1122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D4BE2D4C-381D-A0E0-0CC4-AA372CD12C5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9C8750-E5D3-F037-393F-3AA62182E385}"/>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3899572-A4D3-5DCB-DD3F-50A95993F10B}"/>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pic>
        <p:nvPicPr>
          <p:cNvPr id="4" name="図 3" descr="ダイアグラム&#10;&#10;AI 生成コンテンツは誤りを含む可能性があります。">
            <a:extLst>
              <a:ext uri="{FF2B5EF4-FFF2-40B4-BE49-F238E27FC236}">
                <a16:creationId xmlns:a16="http://schemas.microsoft.com/office/drawing/2014/main" id="{0EC5319D-CA51-70AC-19A0-3662DD90142C}"/>
              </a:ext>
            </a:extLst>
          </p:cNvPr>
          <p:cNvPicPr>
            <a:picLocks noChangeAspect="1"/>
          </p:cNvPicPr>
          <p:nvPr/>
        </p:nvPicPr>
        <p:blipFill>
          <a:blip r:embed="rId13"/>
          <a:stretch>
            <a:fillRect/>
          </a:stretch>
        </p:blipFill>
        <p:spPr>
          <a:xfrm>
            <a:off x="304114" y="1526957"/>
            <a:ext cx="4327891" cy="2726065"/>
          </a:xfrm>
          <a:prstGeom prst="rect">
            <a:avLst/>
          </a:prstGeom>
        </p:spPr>
      </p:pic>
      <p:sp>
        <p:nvSpPr>
          <p:cNvPr id="16" name="楕円 15">
            <a:extLst>
              <a:ext uri="{FF2B5EF4-FFF2-40B4-BE49-F238E27FC236}">
                <a16:creationId xmlns:a16="http://schemas.microsoft.com/office/drawing/2014/main" id="{05EB8B4D-F35C-13D4-75A3-8DF142F487BC}"/>
              </a:ext>
            </a:extLst>
          </p:cNvPr>
          <p:cNvSpPr/>
          <p:nvPr/>
        </p:nvSpPr>
        <p:spPr>
          <a:xfrm>
            <a:off x="1798158" y="2877350"/>
            <a:ext cx="854826" cy="83105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10000" decel="10000" fill="hold" grpId="0" nodeType="clickEffect">
                                  <p:stCondLst>
                                    <p:cond delay="0"/>
                                  </p:stCondLst>
                                  <p:childTnLst>
                                    <p:animMotion origin="layout" path="M -1.94444E-6 2.59259E-6 L -1.94444E-6 0.01782 " pathEditMode="relative" rAng="0" ptsTypes="AA">
                                      <p:cBhvr>
                                        <p:cTn id="60" dur="500" fill="hold"/>
                                        <p:tgtEl>
                                          <p:spTgt spid="29"/>
                                        </p:tgtEl>
                                        <p:attrNameLst>
                                          <p:attrName>ppt_x</p:attrName>
                                          <p:attrName>ppt_y</p:attrName>
                                        </p:attrNameLst>
                                      </p:cBhvr>
                                      <p:rCtr x="0" y="880"/>
                                    </p:animMotion>
                                  </p:childTnLst>
                                </p:cTn>
                              </p:par>
                              <p:par>
                                <p:cTn id="61" presetID="42" presetClass="path" presetSubtype="0" accel="10000" decel="8000" fill="hold" grpId="0" nodeType="withEffect">
                                  <p:stCondLst>
                                    <p:cond delay="0"/>
                                  </p:stCondLst>
                                  <p:childTnLst>
                                    <p:animMotion origin="layout" path="M -1.94444E-6 -7.40741E-7 L -1.94444E-6 -0.01713 " pathEditMode="relative" rAng="0" ptsTypes="AA">
                                      <p:cBhvr>
                                        <p:cTn id="62" dur="500" fill="hold"/>
                                        <p:tgtEl>
                                          <p:spTgt spid="31"/>
                                        </p:tgtEl>
                                        <p:attrNameLst>
                                          <p:attrName>ppt_x</p:attrName>
                                          <p:attrName>ppt_y</p:attrName>
                                        </p:attrNameLst>
                                      </p:cBhvr>
                                      <p:rCtr x="0" y="-856"/>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10000" decel="10000" fill="hold" nodeType="clickEffect">
                                  <p:stCondLst>
                                    <p:cond delay="0"/>
                                  </p:stCondLst>
                                  <p:childTnLst>
                                    <p:animMotion origin="layout" path="M 4.44444E-6 -1.85185E-6 L 4.44444E-6 -0.0375 " pathEditMode="relative" rAng="0" ptsTypes="AA">
                                      <p:cBhvr>
                                        <p:cTn id="66" dur="500" fill="hold"/>
                                        <p:tgtEl>
                                          <p:spTgt spid="78"/>
                                        </p:tgtEl>
                                        <p:attrNameLst>
                                          <p:attrName>ppt_x</p:attrName>
                                          <p:attrName>ppt_y</p:attrName>
                                        </p:attrNameLst>
                                      </p:cBhvr>
                                      <p:rCtr x="0" y="-1875"/>
                                    </p:animMotion>
                                  </p:childTnLst>
                                </p:cTn>
                              </p:par>
                              <p:par>
                                <p:cTn id="67" presetID="42" presetClass="path" presetSubtype="0" accel="10000" decel="10000" fill="hold" nodeType="withEffect">
                                  <p:stCondLst>
                                    <p:cond delay="0"/>
                                  </p:stCondLst>
                                  <p:childTnLst>
                                    <p:animMotion origin="layout" path="M 4.44444E-6 3.7037E-6 L 4.44444E-6 0.03842 " pathEditMode="relative" rAng="0" ptsTypes="AA">
                                      <p:cBhvr>
                                        <p:cTn id="68" dur="500" fill="hold"/>
                                        <p:tgtEl>
                                          <p:spTgt spid="74"/>
                                        </p:tgtEl>
                                        <p:attrNameLst>
                                          <p:attrName>ppt_x</p:attrName>
                                          <p:attrName>ppt_y</p:attrName>
                                        </p:attrNameLst>
                                      </p:cBhvr>
                                      <p:rCtr x="0" y="1921"/>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par>
                                <p:cTn id="77" presetID="10" presetClass="entr" presetSubtype="0"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fade">
                                      <p:cBhvr>
                                        <p:cTn id="79" dur="500"/>
                                        <p:tgtEl>
                                          <p:spTgt spid="89"/>
                                        </p:tgtEl>
                                      </p:cBhvr>
                                    </p:animEffect>
                                  </p:childTnLst>
                                </p:cTn>
                              </p:par>
                              <p:par>
                                <p:cTn id="80" presetID="10" presetClass="entr" presetSubtype="0" fill="hold"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500"/>
                                        <p:tgtEl>
                                          <p:spTgt spid="9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10" presetClass="entr" presetSubtype="0"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par>
                                <p:cTn id="92" presetID="10" presetClass="entr" presetSubtype="0" fill="hold" nodeType="with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500"/>
                                        <p:tgtEl>
                                          <p:spTgt spid="8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500"/>
                                        <p:tgtEl>
                                          <p:spTgt spid="8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animEffect transition="in" filter="fade">
                                      <p:cBhvr>
                                        <p:cTn id="105" dur="500"/>
                                        <p:tgtEl>
                                          <p:spTgt spid="9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fade">
                                      <p:cBhvr>
                                        <p:cTn id="11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P spid="16" grpId="0" animBg="1"/>
      <p:bldP spid="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8A50C-FB0F-2BA9-FCAB-3A7FC07C9B7F}"/>
              </a:ext>
            </a:extLst>
          </p:cNvPr>
          <p:cNvSpPr>
            <a:spLocks noGrp="1"/>
          </p:cNvSpPr>
          <p:nvPr>
            <p:ph type="title"/>
          </p:nvPr>
        </p:nvSpPr>
        <p:spPr/>
        <p:txBody>
          <a:bodyPr/>
          <a:lstStyle/>
          <a:p>
            <a:r>
              <a:rPr kumimoji="1" lang="ja-JP" altLang="en-US" dirty="0"/>
              <a:t>測定方法</a:t>
            </a:r>
          </a:p>
        </p:txBody>
      </p:sp>
      <p:sp>
        <p:nvSpPr>
          <p:cNvPr id="3" name="コンテンツ プレースホルダー 2">
            <a:extLst>
              <a:ext uri="{FF2B5EF4-FFF2-40B4-BE49-F238E27FC236}">
                <a16:creationId xmlns:a16="http://schemas.microsoft.com/office/drawing/2014/main" id="{238C31E5-E27C-622A-920F-56F698104F59}"/>
              </a:ext>
            </a:extLst>
          </p:cNvPr>
          <p:cNvSpPr>
            <a:spLocks noGrp="1"/>
          </p:cNvSpPr>
          <p:nvPr>
            <p:ph idx="1"/>
          </p:nvPr>
        </p:nvSpPr>
        <p:spPr/>
        <p:txBody>
          <a:bodyPr/>
          <a:lstStyle/>
          <a:p>
            <a:endParaRPr kumimoji="1" lang="ja-JP" altLang="en-US" dirty="0"/>
          </a:p>
        </p:txBody>
      </p:sp>
      <p:sp>
        <p:nvSpPr>
          <p:cNvPr id="5" name="楕円 4">
            <a:extLst>
              <a:ext uri="{FF2B5EF4-FFF2-40B4-BE49-F238E27FC236}">
                <a16:creationId xmlns:a16="http://schemas.microsoft.com/office/drawing/2014/main" id="{822E35CF-65C3-7273-DC01-A74CC8962707}"/>
              </a:ext>
            </a:extLst>
          </p:cNvPr>
          <p:cNvSpPr/>
          <p:nvPr/>
        </p:nvSpPr>
        <p:spPr>
          <a:xfrm>
            <a:off x="4572000" y="1287414"/>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 name="グループ化 5">
            <a:extLst>
              <a:ext uri="{FF2B5EF4-FFF2-40B4-BE49-F238E27FC236}">
                <a16:creationId xmlns:a16="http://schemas.microsoft.com/office/drawing/2014/main" id="{E488F774-8C98-6DBA-C722-831C7F3D5D2E}"/>
              </a:ext>
            </a:extLst>
          </p:cNvPr>
          <p:cNvGrpSpPr/>
          <p:nvPr/>
        </p:nvGrpSpPr>
        <p:grpSpPr>
          <a:xfrm>
            <a:off x="4572001" y="2069138"/>
            <a:ext cx="1417020" cy="578421"/>
            <a:chOff x="9446685" y="2489000"/>
            <a:chExt cx="1417020" cy="578421"/>
          </a:xfrm>
        </p:grpSpPr>
        <p:sp>
          <p:nvSpPr>
            <p:cNvPr id="7" name="楕円 6">
              <a:extLst>
                <a:ext uri="{FF2B5EF4-FFF2-40B4-BE49-F238E27FC236}">
                  <a16:creationId xmlns:a16="http://schemas.microsoft.com/office/drawing/2014/main" id="{ECF86989-5C44-10DC-3080-E6E0A419BD82}"/>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DA94F0A-7684-9408-10FC-E03FFDAD65AC}"/>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 name="図 3" descr="アイコン&#10;&#10;自動的に生成された説明">
            <a:extLst>
              <a:ext uri="{FF2B5EF4-FFF2-40B4-BE49-F238E27FC236}">
                <a16:creationId xmlns:a16="http://schemas.microsoft.com/office/drawing/2014/main" id="{DFF16D15-A42D-3E95-00B0-C2006E6B1752}"/>
              </a:ext>
            </a:extLst>
          </p:cNvPr>
          <p:cNvPicPr>
            <a:picLocks noChangeAspect="1"/>
          </p:cNvPicPr>
          <p:nvPr/>
        </p:nvPicPr>
        <p:blipFill>
          <a:blip r:embed="rId3">
            <a:extLst>
              <a:ext uri="{28A0092B-C50C-407E-A947-70E740481C1C}">
                <a14:useLocalDpi xmlns:a14="http://schemas.microsoft.com/office/drawing/2010/main" val="0"/>
              </a:ext>
            </a:extLst>
          </a:blip>
          <a:srcRect r="29395"/>
          <a:stretch>
            <a:fillRect/>
          </a:stretch>
        </p:blipFill>
        <p:spPr>
          <a:xfrm>
            <a:off x="562400" y="1287414"/>
            <a:ext cx="1926800" cy="1866722"/>
          </a:xfrm>
          <a:prstGeom prst="rect">
            <a:avLst/>
          </a:prstGeom>
        </p:spPr>
      </p:pic>
      <p:sp>
        <p:nvSpPr>
          <p:cNvPr id="9" name="テキスト ボックス 8">
            <a:extLst>
              <a:ext uri="{FF2B5EF4-FFF2-40B4-BE49-F238E27FC236}">
                <a16:creationId xmlns:a16="http://schemas.microsoft.com/office/drawing/2014/main" id="{2AEA78AC-C4DD-6EAF-A52A-EA2989BF239A}"/>
              </a:ext>
            </a:extLst>
          </p:cNvPr>
          <p:cNvSpPr txBox="1"/>
          <p:nvPr/>
        </p:nvSpPr>
        <p:spPr>
          <a:xfrm>
            <a:off x="2489201" y="1680588"/>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基板の誘電損失</a:t>
            </a:r>
            <a:br>
              <a:rPr lang="en-US" altLang="ja-JP" sz="2000" kern="100" dirty="0">
                <a:latin typeface="+mn-ea"/>
                <a:cs typeface="Times New Roman" panose="02020603050405020304" pitchFamily="18" charset="0"/>
              </a:rPr>
            </a:br>
            <a:r>
              <a:rPr lang="ja-JP" altLang="en-US" sz="2000" kern="100" dirty="0">
                <a:latin typeface="+mn-ea"/>
                <a:cs typeface="Times New Roman" panose="02020603050405020304" pitchFamily="18" charset="0"/>
              </a:rPr>
              <a:t>測定用</a:t>
            </a:r>
            <a:endParaRPr lang="en-US" altLang="ja-JP" sz="2000" kern="100" dirty="0">
              <a:latin typeface="+mn-ea"/>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204AC3C8-7630-6BF6-6926-EEDE9EADFBD3}"/>
              </a:ext>
            </a:extLst>
          </p:cNvPr>
          <p:cNvSpPr txBox="1"/>
          <p:nvPr/>
        </p:nvSpPr>
        <p:spPr>
          <a:xfrm>
            <a:off x="6045230" y="1680588"/>
            <a:ext cx="2677887"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導電率の測定用</a:t>
            </a:r>
            <a:endParaRPr lang="en-US" altLang="ja-JP" sz="2000" kern="100" dirty="0">
              <a:latin typeface="+mn-ea"/>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5A10F202-F0D1-C867-ECE8-BB32799BA624}"/>
              </a:ext>
            </a:extLst>
          </p:cNvPr>
          <p:cNvSpPr txBox="1"/>
          <p:nvPr/>
        </p:nvSpPr>
        <p:spPr>
          <a:xfrm>
            <a:off x="911679" y="3365727"/>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こっちで基板の損失を測る</a:t>
            </a:r>
            <a:endParaRPr lang="en-US" altLang="ja-JP" sz="2000" kern="100" dirty="0">
              <a:latin typeface="+mn-ea"/>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2ADAC5B1-7FD8-52C8-1324-F0F6A2AAFA1A}"/>
              </a:ext>
            </a:extLst>
          </p:cNvPr>
          <p:cNvSpPr txBox="1"/>
          <p:nvPr/>
        </p:nvSpPr>
        <p:spPr>
          <a:xfrm>
            <a:off x="4588182" y="3365726"/>
            <a:ext cx="2082800" cy="750975"/>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こっちで銅箔の損失を測る</a:t>
            </a:r>
            <a:endParaRPr lang="en-US" altLang="ja-JP" sz="2000" kern="100" dirty="0">
              <a:latin typeface="+mn-ea"/>
              <a:cs typeface="Times New Roman" panose="02020603050405020304" pitchFamily="18" charset="0"/>
            </a:endParaRPr>
          </a:p>
        </p:txBody>
      </p:sp>
    </p:spTree>
    <p:extLst>
      <p:ext uri="{BB962C8B-B14F-4D97-AF65-F5344CB8AC3E}">
        <p14:creationId xmlns:p14="http://schemas.microsoft.com/office/powerpoint/2010/main" val="63487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984201" y="5586657"/>
            <a:ext cx="7175598" cy="750975"/>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S</a:t>
            </a:r>
            <a:r>
              <a:rPr lang="ja-JP" altLang="en-US" sz="2000" kern="100" dirty="0">
                <a:latin typeface="+mn-ea"/>
                <a:cs typeface="Times New Roman" panose="02020603050405020304" pitchFamily="18" charset="0"/>
              </a:rPr>
              <a:t>パラメータ</a:t>
            </a:r>
            <a:r>
              <a:rPr lang="ja-JP" altLang="en-US" sz="2000" kern="100" dirty="0">
                <a:effectLst/>
                <a:latin typeface="+mn-ea"/>
                <a:cs typeface="Times New Roman" panose="02020603050405020304" pitchFamily="18" charset="0"/>
              </a:rPr>
              <a:t>測定結果</a:t>
            </a:r>
            <a:br>
              <a:rPr lang="en-US" altLang="ja-JP" sz="2000" kern="100" dirty="0">
                <a:effectLst/>
                <a:latin typeface="+mn-ea"/>
                <a:cs typeface="Times New Roman" panose="02020603050405020304" pitchFamily="18" charset="0"/>
              </a:rPr>
            </a:br>
            <a:r>
              <a:rPr lang="ja-JP" altLang="en-US" sz="2000" kern="100" dirty="0">
                <a:effectLst/>
                <a:latin typeface="+mn-ea"/>
                <a:cs typeface="Times New Roman" panose="02020603050405020304" pitchFamily="18" charset="0"/>
              </a:rPr>
              <a:t>計算に必要な部分を細く計測</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317562"/>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317562"/>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p:sp>
        <p:nvSpPr>
          <p:cNvPr id="3" name="テキスト ボックス 2">
            <a:extLst>
              <a:ext uri="{FF2B5EF4-FFF2-40B4-BE49-F238E27FC236}">
                <a16:creationId xmlns:a16="http://schemas.microsoft.com/office/drawing/2014/main" id="{80762685-DA99-3535-6D9C-2DBFBE2A2976}"/>
              </a:ext>
            </a:extLst>
          </p:cNvPr>
          <p:cNvSpPr txBox="1"/>
          <p:nvPr/>
        </p:nvSpPr>
        <p:spPr>
          <a:xfrm>
            <a:off x="788757" y="5084188"/>
            <a:ext cx="7566486"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誘電率は一定の値になった</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latin typeface="+mn-ea"/>
                <a:cs typeface="Times New Roman" panose="02020603050405020304" pitchFamily="18" charset="0"/>
              </a:rPr>
              <a:t>誘電損失は増加傾向になった。飛び出たところは</a:t>
            </a:r>
            <a:r>
              <a:rPr lang="en-US" altLang="ja-JP" sz="2000" kern="100" dirty="0">
                <a:latin typeface="+mn-ea"/>
                <a:cs typeface="Times New Roman" panose="02020603050405020304" pitchFamily="18" charset="0"/>
              </a:rPr>
              <a:t>BCDR</a:t>
            </a:r>
            <a:r>
              <a:rPr lang="ja-JP" altLang="en-US" sz="2000" kern="100" dirty="0">
                <a:latin typeface="+mn-ea"/>
                <a:cs typeface="Times New Roman" panose="02020603050405020304" pitchFamily="18" charset="0"/>
              </a:rPr>
              <a:t>の特性</a:t>
            </a:r>
            <a:endParaRPr lang="en-US" altLang="ja-JP" sz="20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655226" y="4538333"/>
                <a:ext cx="4153547" cy="54585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XITS Math" panose="02000503000000000000" pitchFamily="50" charset="0"/>
                              <a:cs typeface="XITS Math" panose="02000503000000000000" pitchFamily="50" charset="0"/>
                            </a:rPr>
                            <m:t>𝜀</m:t>
                          </m:r>
                        </m:e>
                        <m: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XITS Math" panose="02000503000000000000" pitchFamily="50" charset="0"/>
                              <a:cs typeface="XITS Math" panose="02000503000000000000" pitchFamily="50" charset="0"/>
                            </a:rPr>
                            <m:t>𝜀</m:t>
                          </m:r>
                        </m:e>
                        <m:sub>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XITS Math" panose="02000503000000000000" pitchFamily="50" charset="0"/>
                          <a:ea typeface="XITS Math" panose="02000503000000000000" pitchFamily="50" charset="0"/>
                          <a:cs typeface="XITS Math" panose="02000503000000000000" pitchFamily="50" charset="0"/>
                        </a:rPr>
                        <m:t>(1</m:t>
                      </m:r>
                      <m:r>
                        <a:rPr lang="en-US" altLang="ja-JP" sz="2000"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sz="2000"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r>
                        <a:rPr lang="en-US" altLang="ja-JP" sz="2000"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655226" y="4538333"/>
                <a:ext cx="4153547" cy="545855"/>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7827</TotalTime>
  <Words>3173</Words>
  <Application>Microsoft Office PowerPoint</Application>
  <PresentationFormat>画面に合わせる (4:3)</PresentationFormat>
  <Paragraphs>247</Paragraphs>
  <Slides>28</Slides>
  <Notes>24</Notes>
  <HiddenSlides>16</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1</vt:i4>
      </vt:variant>
      <vt:variant>
        <vt:lpstr>スライド タイトル</vt:lpstr>
      </vt:variant>
      <vt:variant>
        <vt:i4>28</vt:i4>
      </vt:variant>
    </vt:vector>
  </HeadingPairs>
  <TitlesOfParts>
    <vt:vector size="38" baseType="lpstr">
      <vt:lpstr>ＭＳ Ｐゴシック</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測定方法</vt:lpstr>
      <vt:lpstr>S21 セグメントスイープ</vt:lpstr>
      <vt:lpstr>複素誘電率</vt:lpstr>
      <vt:lpstr>導電率</vt:lpstr>
      <vt:lpstr>減衰定数</vt:lpstr>
      <vt:lpstr>結果と課題</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31</cp:revision>
  <cp:lastPrinted>2025-11-18T05:53:12Z</cp:lastPrinted>
  <dcterms:created xsi:type="dcterms:W3CDTF">2025-09-24T05:03:45Z</dcterms:created>
  <dcterms:modified xsi:type="dcterms:W3CDTF">2026-01-13T05:51:46Z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